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8" r:id="rId2"/>
    <p:sldId id="259" r:id="rId3"/>
    <p:sldId id="260" r:id="rId4"/>
    <p:sldId id="275" r:id="rId5"/>
    <p:sldId id="268" r:id="rId6"/>
    <p:sldId id="263" r:id="rId7"/>
    <p:sldId id="261" r:id="rId8"/>
    <p:sldId id="262" r:id="rId9"/>
    <p:sldId id="269" r:id="rId10"/>
    <p:sldId id="279" r:id="rId11"/>
    <p:sldId id="277" r:id="rId12"/>
    <p:sldId id="270" r:id="rId13"/>
    <p:sldId id="271" r:id="rId14"/>
    <p:sldId id="272" r:id="rId15"/>
    <p:sldId id="274" r:id="rId16"/>
    <p:sldId id="264" r:id="rId17"/>
    <p:sldId id="265" r:id="rId18"/>
    <p:sldId id="266" r:id="rId19"/>
    <p:sldId id="278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6367"/>
    <a:srgbClr val="13294B"/>
    <a:srgbClr val="E84A27"/>
    <a:srgbClr val="A7A9AC"/>
    <a:srgbClr val="DE5A26"/>
    <a:srgbClr val="D263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40" autoAdjust="0"/>
    <p:restoredTop sz="85229" autoAdjust="0"/>
  </p:normalViewPr>
  <p:slideViewPr>
    <p:cSldViewPr snapToGrid="0" snapToObjects="1">
      <p:cViewPr varScale="1">
        <p:scale>
          <a:sx n="82" d="100"/>
          <a:sy n="82" d="100"/>
        </p:scale>
        <p:origin x="102" y="8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08285-00AF-744A-B7F0-A801AE1C11CE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DFE2AC-B209-FB4C-968F-FEE8995F5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8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FRA buys maize from smallholders at a pan-territorial price that typically exceeds wholesale private- sector prices in major maize-producing areas.</a:t>
            </a:r>
          </a:p>
          <a:p>
            <a:endParaRPr lang="en-US" dirty="0"/>
          </a:p>
          <a:p>
            <a:r>
              <a:rPr lang="en-US" dirty="0"/>
              <a:t>Low-harvest years, sell to large-scale millers at below market prices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FE2AC-B209-FB4C-968F-FEE8995F54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841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" y="0"/>
            <a:ext cx="9130473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52217" y="1632022"/>
            <a:ext cx="4027991" cy="915054"/>
          </a:xfrm>
        </p:spPr>
        <p:txBody>
          <a:bodyPr>
            <a:noAutofit/>
          </a:bodyPr>
          <a:lstStyle>
            <a:lvl1pPr>
              <a:defRPr sz="2800" b="0" i="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2217" y="2667964"/>
            <a:ext cx="4027992" cy="6276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13294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63626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949677" y="3600451"/>
            <a:ext cx="5934946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idx="1"/>
          </p:nvPr>
        </p:nvSpPr>
        <p:spPr>
          <a:xfrm>
            <a:off x="2753032" y="79888"/>
            <a:ext cx="6276258" cy="3465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9677" y="4025504"/>
            <a:ext cx="5934946" cy="97897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4535130"/>
            <a:ext cx="2654710" cy="614516"/>
          </a:xfrm>
          <a:prstGeom prst="rect">
            <a:avLst/>
          </a:prstGeom>
          <a:solidFill>
            <a:srgbClr val="A7A9A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" y="4542522"/>
            <a:ext cx="1670439" cy="60837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2654710" cy="4485968"/>
          </a:xfrm>
          <a:prstGeom prst="rect">
            <a:avLst/>
          </a:prstGeom>
          <a:solidFill>
            <a:srgbClr val="E84A2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94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949677" y="3600451"/>
            <a:ext cx="5934946" cy="425054"/>
          </a:xfrm>
        </p:spPr>
        <p:txBody>
          <a:bodyPr anchor="b"/>
          <a:lstStyle>
            <a:lvl1pPr algn="l">
              <a:defRPr sz="2000"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idx="1"/>
          </p:nvPr>
        </p:nvSpPr>
        <p:spPr>
          <a:xfrm>
            <a:off x="2753032" y="79888"/>
            <a:ext cx="6276258" cy="3465794"/>
          </a:xfrm>
        </p:spPr>
        <p:txBody>
          <a:bodyPr/>
          <a:lstStyle>
            <a:lvl1pPr marL="0" indent="0">
              <a:buNone/>
              <a:defRPr sz="3200">
                <a:solidFill>
                  <a:srgbClr val="E84A27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9677" y="4025504"/>
            <a:ext cx="5934946" cy="978970"/>
          </a:xfrm>
        </p:spPr>
        <p:txBody>
          <a:bodyPr/>
          <a:lstStyle>
            <a:lvl1pPr marL="0" indent="0">
              <a:buNone/>
              <a:defRPr sz="1400">
                <a:solidFill>
                  <a:srgbClr val="13294B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2654710" cy="4485968"/>
          </a:xfrm>
          <a:prstGeom prst="rect">
            <a:avLst/>
          </a:prstGeom>
          <a:solidFill>
            <a:srgbClr val="5E63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4535130"/>
            <a:ext cx="2654710" cy="614516"/>
          </a:xfrm>
          <a:prstGeom prst="rect">
            <a:avLst/>
          </a:prstGeom>
          <a:solidFill>
            <a:srgbClr val="A7A9A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" y="4542522"/>
            <a:ext cx="1670439" cy="60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312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2717164" y="-6147"/>
            <a:ext cx="6426836" cy="2390471"/>
          </a:xfrm>
          <a:prstGeom prst="rect">
            <a:avLst/>
          </a:prstGeom>
          <a:solidFill>
            <a:srgbClr val="13294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1"/>
          </p:nvPr>
        </p:nvSpPr>
        <p:spPr>
          <a:xfrm>
            <a:off x="2717164" y="2439630"/>
            <a:ext cx="2067868" cy="204019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13294B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2"/>
          </p:nvPr>
        </p:nvSpPr>
        <p:spPr>
          <a:xfrm>
            <a:off x="4855680" y="2439630"/>
            <a:ext cx="4288320" cy="204019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13294B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0"/>
          </p:nvPr>
        </p:nvSpPr>
        <p:spPr>
          <a:xfrm>
            <a:off x="0" y="1"/>
            <a:ext cx="2654710" cy="448596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13294B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4258" y="1514902"/>
            <a:ext cx="5905552" cy="869423"/>
          </a:xfrm>
        </p:spPr>
        <p:txBody>
          <a:bodyPr anchor="t">
            <a:normAutofit/>
          </a:bodyPr>
          <a:lstStyle>
            <a:lvl1pPr algn="l">
              <a:defRPr sz="3000" b="0" cap="all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4258" y="324198"/>
            <a:ext cx="5905552" cy="1125140"/>
          </a:xfrm>
        </p:spPr>
        <p:txBody>
          <a:bodyPr anchor="b"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2974258" y="4590436"/>
            <a:ext cx="5905552" cy="414038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13294B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4535130"/>
            <a:ext cx="2654710" cy="614516"/>
          </a:xfrm>
          <a:prstGeom prst="rect">
            <a:avLst/>
          </a:prstGeom>
          <a:solidFill>
            <a:srgbClr val="A7A9A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" y="4542522"/>
            <a:ext cx="1670439" cy="60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905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2717164" y="-6147"/>
            <a:ext cx="6426836" cy="2390471"/>
          </a:xfrm>
          <a:prstGeom prst="rect">
            <a:avLst/>
          </a:prstGeom>
          <a:solidFill>
            <a:srgbClr val="E84A2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/>
          </p:nvPr>
        </p:nvSpPr>
        <p:spPr>
          <a:xfrm>
            <a:off x="2717164" y="2439630"/>
            <a:ext cx="2067868" cy="204019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13294B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/>
          </p:nvPr>
        </p:nvSpPr>
        <p:spPr>
          <a:xfrm>
            <a:off x="4855680" y="2439630"/>
            <a:ext cx="4288320" cy="204019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13294B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0"/>
          </p:nvPr>
        </p:nvSpPr>
        <p:spPr>
          <a:xfrm>
            <a:off x="0" y="1"/>
            <a:ext cx="2654710" cy="448596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13294B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974258" y="1514902"/>
            <a:ext cx="5905552" cy="869423"/>
          </a:xfrm>
        </p:spPr>
        <p:txBody>
          <a:bodyPr anchor="t">
            <a:normAutofit/>
          </a:bodyPr>
          <a:lstStyle>
            <a:lvl1pPr algn="l">
              <a:defRPr sz="3000" b="0" cap="all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2974258" y="324198"/>
            <a:ext cx="5905552" cy="1125140"/>
          </a:xfrm>
        </p:spPr>
        <p:txBody>
          <a:bodyPr anchor="b"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2974258" y="4590436"/>
            <a:ext cx="5905552" cy="414038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13294B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0" y="4535130"/>
            <a:ext cx="2654710" cy="614516"/>
          </a:xfrm>
          <a:prstGeom prst="rect">
            <a:avLst/>
          </a:prstGeom>
          <a:solidFill>
            <a:srgbClr val="A7A9A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" y="4542522"/>
            <a:ext cx="1670439" cy="60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7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717164" y="-6147"/>
            <a:ext cx="6426836" cy="2390471"/>
          </a:xfrm>
          <a:prstGeom prst="rect">
            <a:avLst/>
          </a:prstGeom>
          <a:solidFill>
            <a:srgbClr val="5E63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idx="11"/>
          </p:nvPr>
        </p:nvSpPr>
        <p:spPr>
          <a:xfrm>
            <a:off x="2717164" y="2439630"/>
            <a:ext cx="2067868" cy="204019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13294B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2"/>
          </p:nvPr>
        </p:nvSpPr>
        <p:spPr>
          <a:xfrm>
            <a:off x="4855680" y="2439630"/>
            <a:ext cx="4288320" cy="204019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13294B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0"/>
          </p:nvPr>
        </p:nvSpPr>
        <p:spPr>
          <a:xfrm>
            <a:off x="0" y="1"/>
            <a:ext cx="2654710" cy="448596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13294B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974258" y="1514902"/>
            <a:ext cx="5905552" cy="869423"/>
          </a:xfrm>
        </p:spPr>
        <p:txBody>
          <a:bodyPr anchor="t">
            <a:normAutofit/>
          </a:bodyPr>
          <a:lstStyle>
            <a:lvl1pPr algn="l">
              <a:defRPr sz="3000" b="0" cap="all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"/>
          </p:nvPr>
        </p:nvSpPr>
        <p:spPr>
          <a:xfrm>
            <a:off x="2974258" y="324198"/>
            <a:ext cx="5905552" cy="1125140"/>
          </a:xfrm>
        </p:spPr>
        <p:txBody>
          <a:bodyPr anchor="b"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3"/>
          </p:nvPr>
        </p:nvSpPr>
        <p:spPr>
          <a:xfrm>
            <a:off x="2974258" y="4590436"/>
            <a:ext cx="5905552" cy="414038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13294B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0" y="4535130"/>
            <a:ext cx="2654710" cy="614516"/>
          </a:xfrm>
          <a:prstGeom prst="rect">
            <a:avLst/>
          </a:prstGeom>
          <a:solidFill>
            <a:srgbClr val="A7A9A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" y="4542522"/>
            <a:ext cx="1670439" cy="60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7392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4535130"/>
            <a:ext cx="9153144" cy="614516"/>
          </a:xfrm>
          <a:prstGeom prst="rect">
            <a:avLst/>
          </a:prstGeom>
          <a:solidFill>
            <a:srgbClr val="13294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792" y="4606997"/>
            <a:ext cx="805560" cy="47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0972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4535130"/>
            <a:ext cx="9153144" cy="614516"/>
          </a:xfrm>
          <a:prstGeom prst="rect">
            <a:avLst/>
          </a:prstGeom>
          <a:solidFill>
            <a:srgbClr val="E84A2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792" y="4606997"/>
            <a:ext cx="805560" cy="47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5239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4535130"/>
            <a:ext cx="9153144" cy="614516"/>
          </a:xfrm>
          <a:prstGeom prst="rect">
            <a:avLst/>
          </a:prstGeom>
          <a:solidFill>
            <a:srgbClr val="5E63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792" y="4606997"/>
            <a:ext cx="805560" cy="47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8273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53144" cy="5149646"/>
          </a:xfrm>
          <a:prstGeom prst="rect">
            <a:avLst/>
          </a:prstGeom>
          <a:solidFill>
            <a:srgbClr val="13294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16" y="4441719"/>
            <a:ext cx="1656782" cy="60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2907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53144" cy="5149646"/>
          </a:xfrm>
          <a:prstGeom prst="rect">
            <a:avLst/>
          </a:prstGeom>
          <a:solidFill>
            <a:srgbClr val="E84A2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18" y="4441719"/>
            <a:ext cx="1656779" cy="60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6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" y="600"/>
            <a:ext cx="9138587" cy="514807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2552217" y="1632022"/>
            <a:ext cx="4027991" cy="915054"/>
          </a:xfrm>
        </p:spPr>
        <p:txBody>
          <a:bodyPr>
            <a:noAutofit/>
          </a:bodyPr>
          <a:lstStyle>
            <a:lvl1pPr>
              <a:defRPr sz="2800" b="0" i="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2552217" y="2667964"/>
            <a:ext cx="4027992" cy="6276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E84A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944014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53144" cy="5149646"/>
          </a:xfrm>
          <a:prstGeom prst="rect">
            <a:avLst/>
          </a:prstGeom>
          <a:solidFill>
            <a:srgbClr val="5E63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16" y="4441719"/>
            <a:ext cx="1656782" cy="60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432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53144" cy="5149646"/>
          </a:xfrm>
          <a:prstGeom prst="rect">
            <a:avLst/>
          </a:prstGeom>
          <a:solidFill>
            <a:srgbClr val="13294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16" y="4441719"/>
            <a:ext cx="1656782" cy="603396"/>
          </a:xfrm>
          <a:prstGeom prst="rect">
            <a:avLst/>
          </a:prstGeom>
        </p:spPr>
      </p:pic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53144" cy="5149646"/>
          </a:xfrm>
          <a:prstGeom prst="rect">
            <a:avLst/>
          </a:prstGeom>
          <a:solidFill>
            <a:srgbClr val="E84A2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18" y="4441719"/>
            <a:ext cx="1656779" cy="603395"/>
          </a:xfrm>
          <a:prstGeom prst="rect">
            <a:avLst/>
          </a:prstGeom>
        </p:spPr>
      </p:pic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3294B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53144" cy="5149646"/>
          </a:xfrm>
          <a:prstGeom prst="rect">
            <a:avLst/>
          </a:prstGeom>
          <a:solidFill>
            <a:srgbClr val="5E63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16" y="4441719"/>
            <a:ext cx="1656782" cy="603396"/>
          </a:xfrm>
          <a:prstGeom prst="rect">
            <a:avLst/>
          </a:prstGeom>
        </p:spPr>
      </p:pic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3294B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16" y="4441719"/>
            <a:ext cx="1656782" cy="603396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rgbClr val="5E6367"/>
                </a:solidFill>
              </a:defRPr>
            </a:lvl1pPr>
            <a:lvl2pPr>
              <a:defRPr>
                <a:solidFill>
                  <a:srgbClr val="5E6367"/>
                </a:solidFill>
              </a:defRPr>
            </a:lvl2pPr>
            <a:lvl3pPr>
              <a:defRPr>
                <a:solidFill>
                  <a:srgbClr val="5E6367"/>
                </a:solidFill>
              </a:defRPr>
            </a:lvl3pPr>
            <a:lvl4pPr>
              <a:defRPr>
                <a:solidFill>
                  <a:srgbClr val="5E6367"/>
                </a:solidFill>
              </a:defRPr>
            </a:lvl4pPr>
            <a:lvl5pPr>
              <a:defRPr>
                <a:solidFill>
                  <a:srgbClr val="5E636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3294B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" y="0"/>
            <a:ext cx="9130473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2939970" y="1026955"/>
            <a:ext cx="5665807" cy="2103997"/>
          </a:xfrm>
        </p:spPr>
        <p:txBody>
          <a:bodyPr/>
          <a:lstStyle>
            <a:lvl1pPr>
              <a:defRPr b="0" i="0" cap="all">
                <a:solidFill>
                  <a:srgbClr val="E84A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939970" y="3130952"/>
            <a:ext cx="5665807" cy="1157468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8906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" y="0"/>
            <a:ext cx="9130473" cy="514350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371601" y="1299882"/>
            <a:ext cx="6400800" cy="1102519"/>
          </a:xfrm>
        </p:spPr>
        <p:txBody>
          <a:bodyPr/>
          <a:lstStyle>
            <a:lvl1pPr>
              <a:defRPr b="0" i="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2402401"/>
            <a:ext cx="6400800" cy="893251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rgbClr val="13294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7064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" y="0"/>
            <a:ext cx="9130471" cy="5143499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371601" y="1299882"/>
            <a:ext cx="6400800" cy="1102519"/>
          </a:xfrm>
        </p:spPr>
        <p:txBody>
          <a:bodyPr/>
          <a:lstStyle>
            <a:lvl1pPr>
              <a:defRPr b="0" i="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2402401"/>
            <a:ext cx="6400800" cy="893251"/>
          </a:xfrm>
        </p:spPr>
        <p:txBody>
          <a:bodyPr>
            <a:normAutofit/>
          </a:bodyPr>
          <a:lstStyle>
            <a:lvl1pPr marL="0" indent="0" algn="ctr">
              <a:buNone/>
              <a:defRPr sz="2600">
                <a:solidFill>
                  <a:srgbClr val="13294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2654710" cy="4485968"/>
          </a:xfrm>
          <a:prstGeom prst="rect">
            <a:avLst/>
          </a:prstGeom>
          <a:solidFill>
            <a:srgbClr val="13294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4535130"/>
            <a:ext cx="2654710" cy="614516"/>
          </a:xfrm>
          <a:prstGeom prst="rect">
            <a:avLst/>
          </a:prstGeom>
          <a:solidFill>
            <a:srgbClr val="A7A9A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7876" y="405581"/>
            <a:ext cx="5843640" cy="657648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7879" y="1126409"/>
            <a:ext cx="5843639" cy="3715979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idx="10"/>
          </p:nvPr>
        </p:nvSpPr>
        <p:spPr>
          <a:xfrm>
            <a:off x="139293" y="405582"/>
            <a:ext cx="2351549" cy="153629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1"/>
          </p:nvPr>
        </p:nvSpPr>
        <p:spPr>
          <a:xfrm>
            <a:off x="139293" y="2029748"/>
            <a:ext cx="2351549" cy="1577463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bg2"/>
                </a:solidFill>
                <a:latin typeface="Verdana"/>
                <a:cs typeface="Verdana"/>
              </a:defRPr>
            </a:lvl1pPr>
            <a:lvl2pPr>
              <a:defRPr sz="1200">
                <a:solidFill>
                  <a:schemeClr val="bg2"/>
                </a:solidFill>
              </a:defRPr>
            </a:lvl2pPr>
            <a:lvl3pPr>
              <a:defRPr sz="1200">
                <a:solidFill>
                  <a:schemeClr val="bg2"/>
                </a:solidFill>
              </a:defRPr>
            </a:lvl3pPr>
            <a:lvl4pPr>
              <a:defRPr sz="1200">
                <a:solidFill>
                  <a:schemeClr val="bg2"/>
                </a:solidFill>
              </a:defRPr>
            </a:lvl4pPr>
            <a:lvl5pPr>
              <a:defRPr sz="1200">
                <a:solidFill>
                  <a:schemeClr val="bg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" y="4542522"/>
            <a:ext cx="1670439" cy="60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097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1"/>
            <a:ext cx="2654710" cy="4485968"/>
          </a:xfrm>
          <a:prstGeom prst="rect">
            <a:avLst/>
          </a:prstGeom>
          <a:solidFill>
            <a:srgbClr val="E84A2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957876" y="405581"/>
            <a:ext cx="5843640" cy="657648"/>
          </a:xfrm>
        </p:spPr>
        <p:txBody>
          <a:bodyPr>
            <a:normAutofit/>
          </a:bodyPr>
          <a:lstStyle>
            <a:lvl1pPr algn="l">
              <a:defRPr sz="2800">
                <a:solidFill>
                  <a:srgbClr val="E84A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957879" y="1126409"/>
            <a:ext cx="5843639" cy="3734415"/>
          </a:xfrm>
        </p:spPr>
        <p:txBody>
          <a:bodyPr/>
          <a:lstStyle>
            <a:lvl1pPr>
              <a:defRPr sz="2600">
                <a:solidFill>
                  <a:srgbClr val="13294B"/>
                </a:solidFill>
              </a:defRPr>
            </a:lvl1pPr>
            <a:lvl2pPr>
              <a:defRPr sz="2200">
                <a:solidFill>
                  <a:srgbClr val="13294B"/>
                </a:solidFill>
              </a:defRPr>
            </a:lvl2pPr>
            <a:lvl3pPr>
              <a:defRPr sz="1800">
                <a:solidFill>
                  <a:srgbClr val="13294B"/>
                </a:solidFill>
              </a:defRPr>
            </a:lvl3pPr>
            <a:lvl4pPr>
              <a:defRPr>
                <a:solidFill>
                  <a:srgbClr val="13294B"/>
                </a:solidFill>
              </a:defRPr>
            </a:lvl4pPr>
            <a:lvl5pPr>
              <a:defRPr>
                <a:solidFill>
                  <a:srgbClr val="13294B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idx="10"/>
          </p:nvPr>
        </p:nvSpPr>
        <p:spPr>
          <a:xfrm>
            <a:off x="139293" y="405582"/>
            <a:ext cx="2351549" cy="153629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1"/>
          </p:nvPr>
        </p:nvSpPr>
        <p:spPr>
          <a:xfrm>
            <a:off x="139293" y="2029748"/>
            <a:ext cx="2351549" cy="1577463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bg2"/>
                </a:solidFill>
                <a:latin typeface="Verdana"/>
                <a:cs typeface="Verdana"/>
              </a:defRPr>
            </a:lvl1pPr>
            <a:lvl2pPr>
              <a:defRPr sz="1200">
                <a:solidFill>
                  <a:schemeClr val="bg2"/>
                </a:solidFill>
              </a:defRPr>
            </a:lvl2pPr>
            <a:lvl3pPr>
              <a:defRPr sz="1200">
                <a:solidFill>
                  <a:schemeClr val="bg2"/>
                </a:solidFill>
              </a:defRPr>
            </a:lvl3pPr>
            <a:lvl4pPr>
              <a:defRPr sz="1200">
                <a:solidFill>
                  <a:schemeClr val="bg2"/>
                </a:solidFill>
              </a:defRPr>
            </a:lvl4pPr>
            <a:lvl5pPr>
              <a:defRPr sz="1200">
                <a:solidFill>
                  <a:schemeClr val="bg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535130"/>
            <a:ext cx="2654710" cy="614516"/>
          </a:xfrm>
          <a:prstGeom prst="rect">
            <a:avLst/>
          </a:prstGeom>
          <a:solidFill>
            <a:srgbClr val="A7A9A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" y="4542522"/>
            <a:ext cx="1670439" cy="60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519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1"/>
            <a:ext cx="2654710" cy="4485968"/>
          </a:xfrm>
          <a:prstGeom prst="rect">
            <a:avLst/>
          </a:prstGeom>
          <a:solidFill>
            <a:srgbClr val="5E63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57876" y="405581"/>
            <a:ext cx="5843640" cy="657648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957879" y="1126409"/>
            <a:ext cx="5843639" cy="3722125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idx="10"/>
          </p:nvPr>
        </p:nvSpPr>
        <p:spPr>
          <a:xfrm>
            <a:off x="139293" y="405582"/>
            <a:ext cx="2351549" cy="153629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1"/>
          </p:nvPr>
        </p:nvSpPr>
        <p:spPr>
          <a:xfrm>
            <a:off x="139293" y="2029748"/>
            <a:ext cx="2351549" cy="1577463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bg2"/>
                </a:solidFill>
                <a:latin typeface="Verdana"/>
                <a:cs typeface="Verdana"/>
              </a:defRPr>
            </a:lvl1pPr>
            <a:lvl2pPr>
              <a:defRPr sz="1200">
                <a:solidFill>
                  <a:schemeClr val="bg2"/>
                </a:solidFill>
              </a:defRPr>
            </a:lvl2pPr>
            <a:lvl3pPr>
              <a:defRPr sz="1200">
                <a:solidFill>
                  <a:schemeClr val="bg2"/>
                </a:solidFill>
              </a:defRPr>
            </a:lvl3pPr>
            <a:lvl4pPr>
              <a:defRPr sz="1200">
                <a:solidFill>
                  <a:schemeClr val="bg2"/>
                </a:solidFill>
              </a:defRPr>
            </a:lvl4pPr>
            <a:lvl5pPr>
              <a:defRPr sz="1200">
                <a:solidFill>
                  <a:schemeClr val="bg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535130"/>
            <a:ext cx="2654710" cy="614516"/>
          </a:xfrm>
          <a:prstGeom prst="rect">
            <a:avLst/>
          </a:prstGeom>
          <a:solidFill>
            <a:srgbClr val="A7A9A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" y="4542522"/>
            <a:ext cx="1670439" cy="60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33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9677" y="3600451"/>
            <a:ext cx="5934946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53032" y="79888"/>
            <a:ext cx="6276258" cy="3465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9677" y="4025504"/>
            <a:ext cx="5934946" cy="97897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1"/>
            <a:ext cx="2654710" cy="4485968"/>
          </a:xfrm>
          <a:prstGeom prst="rect">
            <a:avLst/>
          </a:prstGeom>
          <a:solidFill>
            <a:srgbClr val="13294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4535130"/>
            <a:ext cx="2654710" cy="614516"/>
          </a:xfrm>
          <a:prstGeom prst="rect">
            <a:avLst/>
          </a:prstGeom>
          <a:solidFill>
            <a:srgbClr val="A7A9A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24" y="4542522"/>
            <a:ext cx="1670439" cy="60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579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7615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5" r:id="rId3"/>
    <p:sldLayoutId id="2147483661" r:id="rId4"/>
    <p:sldLayoutId id="2147483675" r:id="rId5"/>
    <p:sldLayoutId id="2147483650" r:id="rId6"/>
    <p:sldLayoutId id="2147483663" r:id="rId7"/>
    <p:sldLayoutId id="2147483664" r:id="rId8"/>
    <p:sldLayoutId id="2147483657" r:id="rId9"/>
    <p:sldLayoutId id="2147483665" r:id="rId10"/>
    <p:sldLayoutId id="2147483666" r:id="rId11"/>
    <p:sldLayoutId id="2147483651" r:id="rId12"/>
    <p:sldLayoutId id="2147483652" r:id="rId13"/>
    <p:sldLayoutId id="2147483653" r:id="rId14"/>
    <p:sldLayoutId id="2147483669" r:id="rId15"/>
    <p:sldLayoutId id="2147483668" r:id="rId16"/>
    <p:sldLayoutId id="2147483670" r:id="rId17"/>
    <p:sldLayoutId id="2147483673" r:id="rId18"/>
    <p:sldLayoutId id="2147483672" r:id="rId19"/>
    <p:sldLayoutId id="2147483674" r:id="rId20"/>
    <p:sldLayoutId id="2147483676" r:id="rId21"/>
    <p:sldLayoutId id="2147483677" r:id="rId22"/>
    <p:sldLayoutId id="2147483678" r:id="rId23"/>
    <p:sldLayoutId id="2147483679" r:id="rId24"/>
  </p:sldLayoutIdLst>
  <p:txStyles>
    <p:titleStyle>
      <a:lvl1pPr algn="ctr" defTabSz="457200" rtl="0" eaLnBrk="1" latinLnBrk="0" hangingPunct="1">
        <a:spcBef>
          <a:spcPct val="0"/>
        </a:spcBef>
        <a:buNone/>
        <a:defRPr sz="3500" b="1" i="0" kern="1200">
          <a:solidFill>
            <a:srgbClr val="E84A27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3200" b="0" i="0" kern="1200">
          <a:solidFill>
            <a:srgbClr val="13294B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Tx/>
        <a:buNone/>
        <a:defRPr sz="2800" kern="1200">
          <a:solidFill>
            <a:srgbClr val="13294B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Tx/>
        <a:buNone/>
        <a:defRPr sz="2400" kern="1200">
          <a:solidFill>
            <a:srgbClr val="13294B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Tx/>
        <a:buNone/>
        <a:defRPr sz="2000" kern="1200">
          <a:solidFill>
            <a:srgbClr val="13294B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Tx/>
        <a:buNone/>
        <a:defRPr sz="2000" kern="1200">
          <a:solidFill>
            <a:srgbClr val="13294B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726714CC-37F9-4815-A88A-B0906CBB9C9C}"/>
              </a:ext>
            </a:extLst>
          </p:cNvPr>
          <p:cNvSpPr txBox="1">
            <a:spLocks/>
          </p:cNvSpPr>
          <p:nvPr/>
        </p:nvSpPr>
        <p:spPr>
          <a:xfrm>
            <a:off x="1256044" y="2569853"/>
            <a:ext cx="6400800" cy="1190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3200" b="0" i="0" kern="1200">
                <a:solidFill>
                  <a:srgbClr val="13294B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Tx/>
              <a:buNone/>
              <a:defRPr sz="2800" kern="1200">
                <a:solidFill>
                  <a:srgbClr val="13294B"/>
                </a:solidFill>
                <a:latin typeface="Arial"/>
                <a:ea typeface="+mn-ea"/>
                <a:cs typeface="Arial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Tx/>
              <a:buNone/>
              <a:defRPr sz="2400" kern="1200">
                <a:solidFill>
                  <a:srgbClr val="13294B"/>
                </a:solidFill>
                <a:latin typeface="Arial"/>
                <a:ea typeface="+mn-ea"/>
                <a:cs typeface="Arial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rgbClr val="13294B"/>
                </a:solidFill>
                <a:latin typeface="Arial"/>
                <a:ea typeface="+mn-ea"/>
                <a:cs typeface="Arial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rgbClr val="13294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err="1">
                <a:solidFill>
                  <a:srgbClr val="002060"/>
                </a:solidFill>
              </a:rPr>
              <a:t>Yujun</a:t>
            </a:r>
            <a:r>
              <a:rPr lang="en-US" sz="2400" b="1" dirty="0">
                <a:solidFill>
                  <a:srgbClr val="002060"/>
                </a:solidFill>
              </a:rPr>
              <a:t> Zhou,  Kathy Baylis</a:t>
            </a:r>
          </a:p>
          <a:p>
            <a:pPr algn="ctr"/>
            <a:r>
              <a:rPr lang="en-US" sz="2400" b="1" dirty="0">
                <a:solidFill>
                  <a:srgbClr val="002060"/>
                </a:solidFill>
              </a:rPr>
              <a:t>March 7, 2019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B076B94-ABB7-40F8-A1B6-E19B26E23E2C}"/>
              </a:ext>
            </a:extLst>
          </p:cNvPr>
          <p:cNvSpPr txBox="1">
            <a:spLocks/>
          </p:cNvSpPr>
          <p:nvPr/>
        </p:nvSpPr>
        <p:spPr>
          <a:xfrm>
            <a:off x="1487156" y="743996"/>
            <a:ext cx="64008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500" b="1" i="0" kern="1200">
                <a:solidFill>
                  <a:srgbClr val="E84A27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sz="3000" dirty="0">
                <a:solidFill>
                  <a:srgbClr val="002060"/>
                </a:solidFill>
              </a:rPr>
              <a:t>Effects of Stock Holding Policy on Maize Prices:</a:t>
            </a:r>
          </a:p>
          <a:p>
            <a:r>
              <a:rPr lang="en-GB" sz="3000" dirty="0">
                <a:solidFill>
                  <a:srgbClr val="002060"/>
                </a:solidFill>
              </a:rPr>
              <a:t> Evidence from Zambia</a:t>
            </a:r>
            <a:br>
              <a:rPr lang="en-US" sz="3000" dirty="0">
                <a:solidFill>
                  <a:srgbClr val="002060"/>
                </a:solidFill>
              </a:rPr>
            </a:br>
            <a:endParaRPr lang="en-US" sz="3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460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8B55F-D92F-475F-9587-8DBF2908C73E}"/>
              </a:ext>
            </a:extLst>
          </p:cNvPr>
          <p:cNvSpPr txBox="1"/>
          <p:nvPr/>
        </p:nvSpPr>
        <p:spPr>
          <a:xfrm>
            <a:off x="126815" y="186885"/>
            <a:ext cx="89170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Literature Review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A8AD450-1914-4947-B040-EFB6680F3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7684111"/>
              </p:ext>
            </p:extLst>
          </p:nvPr>
        </p:nvGraphicFramePr>
        <p:xfrm>
          <a:off x="126816" y="821104"/>
          <a:ext cx="8606876" cy="3426071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897738">
                  <a:extLst>
                    <a:ext uri="{9D8B030D-6E8A-4147-A177-3AD203B41FA5}">
                      <a16:colId xmlns:a16="http://schemas.microsoft.com/office/drawing/2014/main" val="2744205457"/>
                    </a:ext>
                  </a:extLst>
                </a:gridCol>
                <a:gridCol w="1324708">
                  <a:extLst>
                    <a:ext uri="{9D8B030D-6E8A-4147-A177-3AD203B41FA5}">
                      <a16:colId xmlns:a16="http://schemas.microsoft.com/office/drawing/2014/main" val="1041161514"/>
                    </a:ext>
                  </a:extLst>
                </a:gridCol>
                <a:gridCol w="1488830">
                  <a:extLst>
                    <a:ext uri="{9D8B030D-6E8A-4147-A177-3AD203B41FA5}">
                      <a16:colId xmlns:a16="http://schemas.microsoft.com/office/drawing/2014/main" val="821581331"/>
                    </a:ext>
                  </a:extLst>
                </a:gridCol>
                <a:gridCol w="1312985">
                  <a:extLst>
                    <a:ext uri="{9D8B030D-6E8A-4147-A177-3AD203B41FA5}">
                      <a16:colId xmlns:a16="http://schemas.microsoft.com/office/drawing/2014/main" val="500813237"/>
                    </a:ext>
                  </a:extLst>
                </a:gridCol>
                <a:gridCol w="1582615">
                  <a:extLst>
                    <a:ext uri="{9D8B030D-6E8A-4147-A177-3AD203B41FA5}">
                      <a16:colId xmlns:a16="http://schemas.microsoft.com/office/drawing/2014/main" val="1758094676"/>
                    </a:ext>
                  </a:extLst>
                </a:gridCol>
              </a:tblGrid>
              <a:tr h="39223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Country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Stabilizing 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Purchase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Sales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7178259"/>
                  </a:ext>
                </a:extLst>
              </a:tr>
              <a:tr h="3922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 Jayne et al. (2008)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Kenya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Positive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4839111"/>
                  </a:ext>
                </a:extLst>
              </a:tr>
              <a:tr h="68042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/>
                        <a:t>Chapoto</a:t>
                      </a:r>
                      <a:r>
                        <a:rPr lang="en-US" sz="1800" dirty="0"/>
                        <a:t> and Jayne (2009)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Zambia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 effect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Negative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2359122"/>
                  </a:ext>
                </a:extLst>
              </a:tr>
              <a:tr h="3922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Mason and Myers (2013)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Zambia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Positive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4738009"/>
                  </a:ext>
                </a:extLst>
              </a:tr>
              <a:tr h="392235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66545"/>
                  </a:ext>
                </a:extLst>
              </a:tr>
              <a:tr h="392235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891522"/>
                  </a:ext>
                </a:extLst>
              </a:tr>
              <a:tr h="392235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0796602"/>
                  </a:ext>
                </a:extLst>
              </a:tr>
              <a:tr h="3922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This Study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Zambia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Positive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Negative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1519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0763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8B55F-D92F-475F-9587-8DBF2908C73E}"/>
              </a:ext>
            </a:extLst>
          </p:cNvPr>
          <p:cNvSpPr txBox="1"/>
          <p:nvPr/>
        </p:nvSpPr>
        <p:spPr>
          <a:xfrm>
            <a:off x="126815" y="186885"/>
            <a:ext cx="8917068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Endogeneity (1)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FRA targets explicitly areas that are predicted to be in surplus as locations for their purchases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FRA targets more sales during years of production shortfalls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Instrument for FRA purchases using long-run shares of production of each district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If not, overestimate the effect of FRA purchases on stabilizing the prices since FRA purchase are typically made in places of surplus maize and price tend to be more stable.   </a:t>
            </a:r>
          </a:p>
          <a:p>
            <a:pPr lvl="1"/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8970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8B55F-D92F-475F-9587-8DBF2908C73E}"/>
              </a:ext>
            </a:extLst>
          </p:cNvPr>
          <p:cNvSpPr txBox="1"/>
          <p:nvPr/>
        </p:nvSpPr>
        <p:spPr>
          <a:xfrm>
            <a:off x="126815" y="186885"/>
            <a:ext cx="891706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Endogeneity (2)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possible reverse causality exists as FRA tends to sell more maize when the price is higher. </a:t>
            </a:r>
          </a:p>
          <a:p>
            <a:r>
              <a:rPr lang="en-US" sz="2400" dirty="0"/>
              <a:t>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Instrument for FRA Sales using predicted sales weighted by distance to nearby millers and number of millers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If not, the effects of sales would appear to increase prices   </a:t>
            </a:r>
          </a:p>
          <a:p>
            <a:pPr lvl="1"/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2241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8B55F-D92F-475F-9587-8DBF2908C73E}"/>
              </a:ext>
            </a:extLst>
          </p:cNvPr>
          <p:cNvSpPr txBox="1"/>
          <p:nvPr/>
        </p:nvSpPr>
        <p:spPr>
          <a:xfrm>
            <a:off x="126815" y="186885"/>
            <a:ext cx="891706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Endogeneity (3)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Simultaneous policies: Fertilizer Input Subsidy Program ,  Export Ban on maize, government initiated imports  </a:t>
            </a:r>
          </a:p>
          <a:p>
            <a:r>
              <a:rPr lang="en-US" sz="2400" dirty="0"/>
              <a:t>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Mostly year-over-year variations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Adding a time trend and agriculture-related weather shocks in each regression  </a:t>
            </a:r>
          </a:p>
          <a:p>
            <a:pPr lvl="1"/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3889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8B55F-D92F-475F-9587-8DBF2908C73E}"/>
              </a:ext>
            </a:extLst>
          </p:cNvPr>
          <p:cNvSpPr txBox="1"/>
          <p:nvPr/>
        </p:nvSpPr>
        <p:spPr>
          <a:xfrm>
            <a:off x="126815" y="186885"/>
            <a:ext cx="8917068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Construction of IV (FRA Purchase)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Predicted FRA purchases at district </a:t>
            </a:r>
            <a:r>
              <a:rPr lang="en-US" dirty="0" err="1"/>
              <a:t>i</a:t>
            </a:r>
            <a:r>
              <a:rPr lang="en-US" dirty="0"/>
              <a:t> at month t:</a:t>
            </a:r>
          </a:p>
          <a:p>
            <a:pPr lvl="2"/>
            <a:r>
              <a:rPr lang="en-US" dirty="0"/>
              <a:t>- Predicted national production of a certain year * Long-run average of district i’s share in the total national production * Average monthly shares of FRA purchase </a:t>
            </a:r>
          </a:p>
          <a:p>
            <a:pPr lvl="2"/>
            <a:r>
              <a:rPr lang="en-US" dirty="0"/>
              <a:t>(Predicted production and long-run average shares calculated from the Crop Forecast Survey 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Relevance 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 CFS is sampled to estimate national harvest and used as references for setting goals for FRA purchases and FRA purchase price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Exclusion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 Using long-run averages shares, not specific to a specific year’s harvest and hence not impacting the current local prices directly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 CFS estimate may not be accurate in terms of actual harvest and hence not correlate with the prices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sz="2400" dirty="0"/>
          </a:p>
          <a:p>
            <a:r>
              <a:rPr lang="en-US" sz="2400" dirty="0"/>
              <a:t>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7687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8B55F-D92F-475F-9587-8DBF2908C73E}"/>
              </a:ext>
            </a:extLst>
          </p:cNvPr>
          <p:cNvSpPr txBox="1"/>
          <p:nvPr/>
        </p:nvSpPr>
        <p:spPr>
          <a:xfrm>
            <a:off x="126815" y="186885"/>
            <a:ext cx="8917068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Construction of IV (FRA Sales)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Predicted FRA Sales at district </a:t>
            </a:r>
            <a:r>
              <a:rPr lang="en-US" dirty="0" err="1"/>
              <a:t>i</a:t>
            </a:r>
            <a:r>
              <a:rPr lang="en-US" dirty="0"/>
              <a:t> at month t:</a:t>
            </a:r>
          </a:p>
          <a:p>
            <a:pPr marL="1200150" lvl="2" indent="-285750">
              <a:buFontTx/>
              <a:buChar char="-"/>
            </a:pPr>
            <a:r>
              <a:rPr lang="en-US" dirty="0"/>
              <a:t>Predicted district i’s FRA stock of a certain year * Distance weights to nearby districts with millers * Average monthly shares of FRA Sales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Relevance 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 Predicted FRA stock from CFS correlated with actual FRA stocks that a district has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Exclusion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Distance to districts with milling companies don’t change, at least not in a few years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Using long-run averages shares, not specific to a specific year’s harvest and hence not impacting the current local prices directly  </a:t>
            </a:r>
          </a:p>
          <a:p>
            <a:pPr lvl="2"/>
            <a:endParaRPr lang="en-US" dirty="0"/>
          </a:p>
          <a:p>
            <a:endParaRPr lang="en-US" sz="2400" dirty="0"/>
          </a:p>
          <a:p>
            <a:r>
              <a:rPr lang="en-US" sz="2400" dirty="0"/>
              <a:t>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97479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ED877D-D608-4C77-BD61-79045887D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199" y="482600"/>
            <a:ext cx="4723630" cy="442341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4C88E4F-B34C-4893-A743-76D48577ED72}"/>
              </a:ext>
            </a:extLst>
          </p:cNvPr>
          <p:cNvSpPr txBox="1"/>
          <p:nvPr/>
        </p:nvSpPr>
        <p:spPr>
          <a:xfrm>
            <a:off x="647421" y="1201401"/>
            <a:ext cx="1868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Summary Statistics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84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757FD9-61EE-48A3-8268-221FEC5344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93"/>
          <a:stretch/>
        </p:blipFill>
        <p:spPr>
          <a:xfrm>
            <a:off x="3453926" y="407358"/>
            <a:ext cx="4108229" cy="43287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1993A6-595C-42DB-9FED-A2596D1A4262}"/>
              </a:ext>
            </a:extLst>
          </p:cNvPr>
          <p:cNvSpPr txBox="1"/>
          <p:nvPr/>
        </p:nvSpPr>
        <p:spPr>
          <a:xfrm>
            <a:off x="647421" y="927749"/>
            <a:ext cx="1868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 Regressions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730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E0AC0-BC72-42BB-8781-2CFB31959A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2"/>
          <a:stretch/>
        </p:blipFill>
        <p:spPr>
          <a:xfrm>
            <a:off x="3449901" y="401633"/>
            <a:ext cx="4158974" cy="43818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448D6F-BA7F-4166-A84A-A7EA4663A13A}"/>
              </a:ext>
            </a:extLst>
          </p:cNvPr>
          <p:cNvSpPr txBox="1"/>
          <p:nvPr/>
        </p:nvSpPr>
        <p:spPr>
          <a:xfrm>
            <a:off x="654096" y="727515"/>
            <a:ext cx="18688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 Deviation</a:t>
            </a:r>
          </a:p>
          <a:p>
            <a:r>
              <a:rPr lang="en-US" dirty="0"/>
              <a:t>Regressions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586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E0AC0-BC72-42BB-8781-2CFB31959A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2"/>
          <a:stretch/>
        </p:blipFill>
        <p:spPr>
          <a:xfrm>
            <a:off x="3449901" y="401633"/>
            <a:ext cx="4158974" cy="43818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448D6F-BA7F-4166-A84A-A7EA4663A13A}"/>
              </a:ext>
            </a:extLst>
          </p:cNvPr>
          <p:cNvSpPr txBox="1"/>
          <p:nvPr/>
        </p:nvSpPr>
        <p:spPr>
          <a:xfrm>
            <a:off x="654096" y="727515"/>
            <a:ext cx="18688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 Deviation</a:t>
            </a:r>
          </a:p>
          <a:p>
            <a:r>
              <a:rPr lang="en-US" dirty="0"/>
              <a:t>Regressions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727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7DC5D3-9E6D-49C0-A35D-F3BBEF9118A2}"/>
              </a:ext>
            </a:extLst>
          </p:cNvPr>
          <p:cNvSpPr txBox="1"/>
          <p:nvPr/>
        </p:nvSpPr>
        <p:spPr>
          <a:xfrm>
            <a:off x="166861" y="86767"/>
            <a:ext cx="8836975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  <a:cs typeface="Arial" panose="020B0604020202020204" pitchFamily="34" charset="0"/>
              </a:rPr>
              <a:t>Research Question: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cs typeface="Arial" panose="020B0604020202020204" pitchFamily="34" charset="0"/>
              </a:rPr>
              <a:t>Are stockholding policies effectively in stabilizing grain prices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cs typeface="Arial" panose="020B0604020202020204" pitchFamily="34" charset="0"/>
              </a:rPr>
              <a:t>Can FRA purchases raise prices for surplus maize producers during time of harvest?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cs typeface="Arial" panose="020B0604020202020204" pitchFamily="34" charset="0"/>
              </a:rPr>
              <a:t>Can FRA sales mitigate retail price swings associated with domestic production shocks?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cs typeface="Arial" panose="020B0604020202020204" pitchFamily="34" charset="0"/>
            </a:endParaRPr>
          </a:p>
          <a:p>
            <a:endParaRPr lang="en-US" sz="30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512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E2266F-584D-462A-B04A-317EE64C76F4}"/>
              </a:ext>
            </a:extLst>
          </p:cNvPr>
          <p:cNvSpPr txBox="1"/>
          <p:nvPr/>
        </p:nvSpPr>
        <p:spPr>
          <a:xfrm>
            <a:off x="400468" y="155704"/>
            <a:ext cx="84498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cs typeface="Arial" panose="020B0604020202020204" pitchFamily="34" charset="0"/>
              </a:rPr>
              <a:t>Preview of Results:</a:t>
            </a:r>
          </a:p>
          <a:p>
            <a:endParaRPr lang="en-US" sz="2800" dirty="0"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</a:rPr>
              <a:t>Controlling for other policies in place, we find evidence of stabilizing effects of FRA activities on retail prices in the major district markets.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</a:rPr>
              <a:t>FRA purchases raise local prices for surplus maize producers during the time of harvest and FRA sales help to lower the price during the lean seasons.   </a:t>
            </a:r>
          </a:p>
          <a:p>
            <a:endParaRPr lang="en-US" sz="28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128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E2266F-584D-462A-B04A-317EE64C76F4}"/>
              </a:ext>
            </a:extLst>
          </p:cNvPr>
          <p:cNvSpPr txBox="1"/>
          <p:nvPr/>
        </p:nvSpPr>
        <p:spPr>
          <a:xfrm>
            <a:off x="400468" y="155704"/>
            <a:ext cx="84498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cs typeface="Arial" panose="020B0604020202020204" pitchFamily="34" charset="0"/>
              </a:rPr>
              <a:t>Contribution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</a:rPr>
              <a:t> Provides new empirical evidence on the impacts of FRA activities on a wide range of maize markets in Zambia, especially the effects of FRA sales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</a:rPr>
              <a:t>Provides a useful comparison to M</a:t>
            </a:r>
            <a:r>
              <a:rPr lang="en-US" altLang="zh-CN" sz="2800" dirty="0">
                <a:cs typeface="Arial" panose="020B0604020202020204" pitchFamily="34" charset="0"/>
              </a:rPr>
              <a:t>ason and Myers (2013): whereas they used time-series analysis on two markets, we use a panel regression with fixed effects controlling for endogeneity in the FRA activities</a:t>
            </a:r>
            <a:r>
              <a:rPr lang="en-US" sz="2800" dirty="0">
                <a:cs typeface="Arial" panose="020B0604020202020204" pitchFamily="34" charset="0"/>
              </a:rPr>
              <a:t>  </a:t>
            </a:r>
          </a:p>
          <a:p>
            <a:endParaRPr lang="en-US" sz="28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337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FED6B8-8319-4F70-A4BA-C7EE0116D958}"/>
              </a:ext>
            </a:extLst>
          </p:cNvPr>
          <p:cNvSpPr txBox="1"/>
          <p:nvPr/>
        </p:nvSpPr>
        <p:spPr>
          <a:xfrm>
            <a:off x="126815" y="186885"/>
            <a:ext cx="89170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</a:t>
            </a:r>
            <a:r>
              <a:rPr lang="en-US" altLang="zh-CN" sz="2400" dirty="0"/>
              <a:t>ramework: </a:t>
            </a:r>
            <a:r>
              <a:rPr lang="en-US" sz="2400" dirty="0"/>
              <a:t>a system of demand and supply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A0767C-1EBE-4012-9F7C-E7B805F4766D}"/>
              </a:ext>
            </a:extLst>
          </p:cNvPr>
          <p:cNvSpPr/>
          <p:nvPr/>
        </p:nvSpPr>
        <p:spPr>
          <a:xfrm>
            <a:off x="448302" y="1052061"/>
            <a:ext cx="2162522" cy="183797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Supply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 Inputs, Weather, Net Import</a:t>
            </a:r>
            <a:endParaRPr lang="en-US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E37C39-9428-4D8D-9D3A-22761912AE55}"/>
              </a:ext>
            </a:extLst>
          </p:cNvPr>
          <p:cNvSpPr/>
          <p:nvPr/>
        </p:nvSpPr>
        <p:spPr>
          <a:xfrm>
            <a:off x="3693753" y="1052061"/>
            <a:ext cx="2162522" cy="183797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+mj-lt"/>
                <a:cs typeface="Arial" panose="020B0604020202020204" pitchFamily="34" charset="0"/>
              </a:rPr>
              <a:t>FRA</a:t>
            </a:r>
            <a:endParaRPr lang="en-US" sz="2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F71EEB-78A8-407C-BBEC-4E62155740A9}"/>
              </a:ext>
            </a:extLst>
          </p:cNvPr>
          <p:cNvSpPr/>
          <p:nvPr/>
        </p:nvSpPr>
        <p:spPr>
          <a:xfrm>
            <a:off x="6533176" y="1052061"/>
            <a:ext cx="2162522" cy="183797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Demand</a:t>
            </a:r>
          </a:p>
          <a:p>
            <a:pPr algn="ctr"/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Income, Copper Price, Export Ban</a:t>
            </a:r>
            <a:endParaRPr lang="en-US" dirty="0"/>
          </a:p>
        </p:txBody>
      </p:sp>
      <p:sp>
        <p:nvSpPr>
          <p:cNvPr id="10" name="Arrow: Curved Up 9">
            <a:extLst>
              <a:ext uri="{FF2B5EF4-FFF2-40B4-BE49-F238E27FC236}">
                <a16:creationId xmlns:a16="http://schemas.microsoft.com/office/drawing/2014/main" id="{B2099AA9-5329-440F-9504-DEA15169BE97}"/>
              </a:ext>
            </a:extLst>
          </p:cNvPr>
          <p:cNvSpPr/>
          <p:nvPr/>
        </p:nvSpPr>
        <p:spPr>
          <a:xfrm flipH="1">
            <a:off x="1745368" y="2884349"/>
            <a:ext cx="2542967" cy="780911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Curved Up 10">
            <a:extLst>
              <a:ext uri="{FF2B5EF4-FFF2-40B4-BE49-F238E27FC236}">
                <a16:creationId xmlns:a16="http://schemas.microsoft.com/office/drawing/2014/main" id="{023EA52C-3032-451F-A892-BCF2224B9556}"/>
              </a:ext>
            </a:extLst>
          </p:cNvPr>
          <p:cNvSpPr/>
          <p:nvPr/>
        </p:nvSpPr>
        <p:spPr>
          <a:xfrm>
            <a:off x="5394625" y="2904159"/>
            <a:ext cx="2542967" cy="689814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2A4466-DBB8-46B3-8BF1-A012BB55B74B}"/>
              </a:ext>
            </a:extLst>
          </p:cNvPr>
          <p:cNvSpPr txBox="1"/>
          <p:nvPr/>
        </p:nvSpPr>
        <p:spPr>
          <a:xfrm>
            <a:off x="1931697" y="3665260"/>
            <a:ext cx="249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FRA Purchase</a:t>
            </a:r>
          </a:p>
          <a:p>
            <a:r>
              <a:rPr lang="en-US" dirty="0"/>
              <a:t>(July – October)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157C1D-3064-4D85-8C8F-2E4A66AF54FC}"/>
              </a:ext>
            </a:extLst>
          </p:cNvPr>
          <p:cNvSpPr txBox="1"/>
          <p:nvPr/>
        </p:nvSpPr>
        <p:spPr>
          <a:xfrm>
            <a:off x="6023136" y="3694197"/>
            <a:ext cx="2496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FRA Sales </a:t>
            </a:r>
          </a:p>
          <a:p>
            <a:r>
              <a:rPr lang="en-US" altLang="zh-CN" dirty="0"/>
              <a:t>(Dec-March)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2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generated with high confidence">
            <a:extLst>
              <a:ext uri="{FF2B5EF4-FFF2-40B4-BE49-F238E27FC236}">
                <a16:creationId xmlns:a16="http://schemas.microsoft.com/office/drawing/2014/main" id="{CC71C1E8-39A4-41D5-B560-4AD58AC022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029" b="5466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1045980-7649-4A26-AA26-396C91BC33F2}"/>
              </a:ext>
            </a:extLst>
          </p:cNvPr>
          <p:cNvSpPr txBox="1"/>
          <p:nvPr/>
        </p:nvSpPr>
        <p:spPr>
          <a:xfrm>
            <a:off x="147919" y="228599"/>
            <a:ext cx="1714641" cy="1671575"/>
          </a:xfrm>
          <a:prstGeom prst="ellipse">
            <a:avLst/>
          </a:prstGeom>
          <a:solidFill>
            <a:srgbClr val="231815"/>
          </a:solidFill>
          <a:ln w="174625" cmpd="thinThick">
            <a:solidFill>
              <a:srgbClr val="231815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1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Spatial Variation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1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80379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FED6B8-8319-4F70-A4BA-C7EE0116D958}"/>
              </a:ext>
            </a:extLst>
          </p:cNvPr>
          <p:cNvSpPr txBox="1"/>
          <p:nvPr/>
        </p:nvSpPr>
        <p:spPr>
          <a:xfrm>
            <a:off x="0" y="186884"/>
            <a:ext cx="891706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/>
              <a:t>DATA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484F11-06EB-4701-A983-46D86FD9EF58}"/>
              </a:ext>
            </a:extLst>
          </p:cNvPr>
          <p:cNvSpPr/>
          <p:nvPr/>
        </p:nvSpPr>
        <p:spPr>
          <a:xfrm>
            <a:off x="737526" y="913130"/>
            <a:ext cx="701818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等线" panose="02010600030101010101" pitchFamily="2" charset="-122"/>
              </a:rPr>
              <a:t>Monthly Zambia retail maize prices of 32 markets from Jan. 2003 to Dec. 2008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Annual Zambia FRA purchases from 2002 to 2009 by the district from the FRA, and monthly national </a:t>
            </a:r>
            <a:r>
              <a:rPr lang="en-US" altLang="zh-CN" sz="2000" dirty="0"/>
              <a:t>total purchase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等线" panose="02010600030101010101" pitchFamily="2" charset="-122"/>
              </a:rPr>
              <a:t>Monthly </a:t>
            </a:r>
            <a:r>
              <a:rPr lang="en-US" sz="2000" dirty="0"/>
              <a:t>national </a:t>
            </a:r>
            <a:r>
              <a:rPr lang="en-US" sz="2000" dirty="0">
                <a:ea typeface="等线" panose="02010600030101010101" pitchFamily="2" charset="-122"/>
              </a:rPr>
              <a:t>FRA sales from the FRA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Agriculturally-relevant precipitation from the Climate Hazards Group InfraRed Precipitation with Station (CHIRPS)</a:t>
            </a:r>
            <a:r>
              <a:rPr lang="en-US" sz="2000" dirty="0">
                <a:ea typeface="等线" panose="02010600030101010101" pitchFamily="2" charset="-122"/>
              </a:rPr>
              <a:t> </a:t>
            </a:r>
            <a:r>
              <a:rPr lang="en-US" sz="2000" dirty="0"/>
              <a:t>during the October–April growing season.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Temperature data from the African Drought Monitor</a:t>
            </a:r>
          </a:p>
        </p:txBody>
      </p:sp>
    </p:spTree>
    <p:extLst>
      <p:ext uri="{BB962C8B-B14F-4D97-AF65-F5344CB8AC3E}">
        <p14:creationId xmlns:p14="http://schemas.microsoft.com/office/powerpoint/2010/main" val="40485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F95339-8DE5-42A7-81DA-62BB490650B4}"/>
              </a:ext>
            </a:extLst>
          </p:cNvPr>
          <p:cNvSpPr txBox="1"/>
          <p:nvPr/>
        </p:nvSpPr>
        <p:spPr>
          <a:xfrm>
            <a:off x="320374" y="160187"/>
            <a:ext cx="393125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FE Model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F319B6E-1059-4EE7-AEBA-CEDAB22361CB}"/>
                  </a:ext>
                </a:extLst>
              </p:cNvPr>
              <p:cNvSpPr/>
              <p:nvPr/>
            </p:nvSpPr>
            <p:spPr>
              <a:xfrm>
                <a:off x="320374" y="1270730"/>
                <a:ext cx="8636741" cy="3815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FR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m:rPr>
                              <m:lit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uy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i="0">
                          <a:latin typeface="Cambria Math" panose="02040503050406030204" pitchFamily="18" charset="0"/>
                        </a:rPr>
                        <m:t>α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FRA</m:t>
                          </m:r>
                          <m:r>
                            <m:rPr>
                              <m:lit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sale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i="0">
                          <a:latin typeface="Cambria Math" panose="02040503050406030204" pitchFamily="18" charset="0"/>
                        </a:rPr>
                        <m:t>β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i="0">
                          <a:latin typeface="Cambria Math" panose="02040503050406030204" pitchFamily="18" charset="0"/>
                        </a:rPr>
                        <m:t>γ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 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trend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month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mkt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ε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F319B6E-1059-4EE7-AEBA-CEDAB22361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374" y="1270730"/>
                <a:ext cx="8636741" cy="381515"/>
              </a:xfrm>
              <a:prstGeom prst="rect">
                <a:avLst/>
              </a:prstGeom>
              <a:blipFill>
                <a:blip r:embed="rId2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A675A93-1838-400B-BDD0-8C16FBA9052E}"/>
                  </a:ext>
                </a:extLst>
              </p:cNvPr>
              <p:cNvSpPr/>
              <p:nvPr/>
            </p:nvSpPr>
            <p:spPr>
              <a:xfrm>
                <a:off x="682463" y="1888234"/>
                <a:ext cx="7325212" cy="93551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 err="1">
                    <a:latin typeface="Times New Roman" panose="02020603050405020304" pitchFamily="18" charset="0"/>
                    <a:ea typeface="等线" panose="02010600030101010101" pitchFamily="2" charset="-122"/>
                  </a:rPr>
                  <a:t>Y</a:t>
                </a:r>
                <a:r>
                  <a:rPr lang="en-US" baseline="-25000" dirty="0" err="1">
                    <a:latin typeface="Times New Roman" panose="02020603050405020304" pitchFamily="18" charset="0"/>
                    <a:ea typeface="等线" panose="02010600030101010101" pitchFamily="2" charset="-122"/>
                  </a:rPr>
                  <a:t>it</a:t>
                </a:r>
                <a:r>
                  <a:rPr lang="en-US" dirty="0">
                    <a:latin typeface="Times New Roman" panose="02020603050405020304" pitchFamily="18" charset="0"/>
                    <a:ea typeface="等线" panose="02010600030101010101" pitchFamily="2" charset="-122"/>
                  </a:rPr>
                  <a:t> is price and price deviations at district </a:t>
                </a:r>
                <a:r>
                  <a:rPr lang="en-US" dirty="0" err="1">
                    <a:latin typeface="Times New Roman" panose="02020603050405020304" pitchFamily="18" charset="0"/>
                    <a:ea typeface="等线" panose="02010600030101010101" pitchFamily="2" charset="-122"/>
                  </a:rPr>
                  <a:t>i</a:t>
                </a:r>
                <a:r>
                  <a:rPr lang="en-US" dirty="0">
                    <a:latin typeface="Times New Roman" panose="02020603050405020304" pitchFamily="18" charset="0"/>
                    <a:ea typeface="等线" panose="02010600030101010101" pitchFamily="2" charset="-122"/>
                  </a:rPr>
                  <a:t> at time t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W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等线" panose="02010600030101010101" pitchFamily="2" charset="-122"/>
                  </a:rPr>
                  <a:t> is a vector of weather variables from the previous growing season</a:t>
                </a:r>
              </a:p>
              <a:p>
                <a:r>
                  <a:rPr lang="en-US" dirty="0" err="1">
                    <a:latin typeface="Times New Roman" panose="02020603050405020304" pitchFamily="18" charset="0"/>
                    <a:ea typeface="等线" panose="02010600030101010101" pitchFamily="2" charset="-122"/>
                  </a:rPr>
                  <a:t>X</a:t>
                </a:r>
                <a:r>
                  <a:rPr lang="en-US" baseline="-25000" dirty="0" err="1">
                    <a:latin typeface="Times New Roman" panose="02020603050405020304" pitchFamily="18" charset="0"/>
                    <a:ea typeface="等线" panose="02010600030101010101" pitchFamily="2" charset="-122"/>
                  </a:rPr>
                  <a:t>it</a:t>
                </a:r>
                <a:r>
                  <a:rPr lang="en-US" baseline="-25000" dirty="0">
                    <a:latin typeface="Times New Roman" panose="02020603050405020304" pitchFamily="18" charset="0"/>
                    <a:ea typeface="等线" panose="02010600030101010101" pitchFamily="2" charset="-122"/>
                  </a:rPr>
                  <a:t>  </a:t>
                </a:r>
                <a:r>
                  <a:rPr lang="en-US" dirty="0">
                    <a:latin typeface="Times New Roman" panose="02020603050405020304" pitchFamily="18" charset="0"/>
                    <a:ea typeface="等线" panose="02010600030101010101" pitchFamily="2" charset="-122"/>
                  </a:rPr>
                  <a:t>is a vector of other covariates,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等线" panose="02010600030101010101" pitchFamily="2" charset="-122"/>
                  </a:rPr>
                  <a:t> is a random error term. </a:t>
                </a:r>
                <a:endParaRPr 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A675A93-1838-400B-BDD0-8C16FBA905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463" y="1888234"/>
                <a:ext cx="7325212" cy="935513"/>
              </a:xfrm>
              <a:prstGeom prst="rect">
                <a:avLst/>
              </a:prstGeom>
              <a:blipFill>
                <a:blip r:embed="rId3"/>
                <a:stretch>
                  <a:fillRect l="-749" t="-3922" b="-91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2929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8B55F-D92F-475F-9587-8DBF2908C73E}"/>
              </a:ext>
            </a:extLst>
          </p:cNvPr>
          <p:cNvSpPr txBox="1"/>
          <p:nvPr/>
        </p:nvSpPr>
        <p:spPr>
          <a:xfrm>
            <a:off x="126815" y="186885"/>
            <a:ext cx="8917068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Background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Established in 1996, the FRA purchases substantial maize from small households in various geographic regions since the 2003/04 marketing year 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As a parastatal strategic food reserve/maize marketing board, has become the country’s dominant buyer of smallholder maize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However, the stock building comes at a considerable financial cost. The procurement and selling of maize at subsidized prices along with the input subsidies account for over 43% of the total agricultural budget (</a:t>
            </a:r>
            <a:r>
              <a:rPr lang="en-US" sz="2400" dirty="0" err="1"/>
              <a:t>Nkonde</a:t>
            </a:r>
            <a:r>
              <a:rPr lang="en-US" sz="2400" dirty="0"/>
              <a:t> et al. 2011 ).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90133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246DA4"/>
      </a:dk1>
      <a:lt1>
        <a:srgbClr val="FFFFFF"/>
      </a:lt1>
      <a:dk2>
        <a:srgbClr val="000000"/>
      </a:dk2>
      <a:lt2>
        <a:srgbClr val="FFFFFF"/>
      </a:lt2>
      <a:accent1>
        <a:srgbClr val="40B9D8"/>
      </a:accent1>
      <a:accent2>
        <a:srgbClr val="DE5A26"/>
      </a:accent2>
      <a:accent3>
        <a:srgbClr val="533D33"/>
      </a:accent3>
      <a:accent4>
        <a:srgbClr val="807A77"/>
      </a:accent4>
      <a:accent5>
        <a:srgbClr val="435875"/>
      </a:accent5>
      <a:accent6>
        <a:srgbClr val="EF8107"/>
      </a:accent6>
      <a:hlink>
        <a:srgbClr val="40B9D8"/>
      </a:hlink>
      <a:folHlink>
        <a:srgbClr val="435875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</TotalTime>
  <Words>816</Words>
  <Application>Microsoft Office PowerPoint</Application>
  <PresentationFormat>On-screen Show (16:9)</PresentationFormat>
  <Paragraphs>142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仿宋</vt:lpstr>
      <vt:lpstr>等线</vt:lpstr>
      <vt:lpstr>Arial</vt:lpstr>
      <vt:lpstr>Calibri</vt:lpstr>
      <vt:lpstr>Cambria Math</vt:lpstr>
      <vt:lpstr>Garamond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Haley Ahlers</dc:creator>
  <cp:lastModifiedBy>Zhou, Yujun</cp:lastModifiedBy>
  <cp:revision>169</cp:revision>
  <dcterms:created xsi:type="dcterms:W3CDTF">2013-02-11T12:25:11Z</dcterms:created>
  <dcterms:modified xsi:type="dcterms:W3CDTF">2019-03-07T04:02:36Z</dcterms:modified>
</cp:coreProperties>
</file>

<file path=docProps/thumbnail.jpeg>
</file>